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Elice DigitalBaeum OTF" panose="020B0600000101010101" charset="-127"/>
      <p:regular r:id="rId21"/>
    </p:embeddedFont>
    <p:embeddedFont>
      <p:font typeface="Gmarket Sans Bold" panose="020B0600000101010101" charset="-127"/>
      <p:bold r:id="rId22"/>
    </p:embeddedFont>
    <p:embeddedFont>
      <p:font typeface="Gmarket Sans Medium" panose="020B0600000101010101" charset="-127"/>
      <p:regular r:id="rId23"/>
    </p:embeddedFont>
    <p:embeddedFont>
      <p:font typeface="Pretendard ExtraLight" panose="020B0600000101010101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29.png"/><Relationship Id="rId5" Type="http://schemas.openxmlformats.org/officeDocument/2006/relationships/image" Target="../media/image5.png"/><Relationship Id="rId10" Type="http://schemas.openxmlformats.org/officeDocument/2006/relationships/image" Target="../media/image28.png"/><Relationship Id="rId4" Type="http://schemas.openxmlformats.org/officeDocument/2006/relationships/image" Target="../media/image3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18" Type="http://schemas.openxmlformats.org/officeDocument/2006/relationships/image" Target="../media/image41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17" Type="http://schemas.openxmlformats.org/officeDocument/2006/relationships/image" Target="../media/image40.png"/><Relationship Id="rId2" Type="http://schemas.openxmlformats.org/officeDocument/2006/relationships/image" Target="../media/image1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34.png"/><Relationship Id="rId5" Type="http://schemas.openxmlformats.org/officeDocument/2006/relationships/image" Target="../media/image5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3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png"/><Relationship Id="rId7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8.png"/><Relationship Id="rId5" Type="http://schemas.openxmlformats.org/officeDocument/2006/relationships/image" Target="../media/image5.png"/><Relationship Id="rId15" Type="http://schemas.openxmlformats.org/officeDocument/2006/relationships/image" Target="../media/image22.png"/><Relationship Id="rId10" Type="http://schemas.openxmlformats.org/officeDocument/2006/relationships/image" Target="../media/image45.png"/><Relationship Id="rId4" Type="http://schemas.openxmlformats.org/officeDocument/2006/relationships/image" Target="../media/image3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5.png"/><Relationship Id="rId5" Type="http://schemas.openxmlformats.org/officeDocument/2006/relationships/image" Target="../media/image5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8.png"/><Relationship Id="rId5" Type="http://schemas.openxmlformats.org/officeDocument/2006/relationships/image" Target="../media/image5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3276600"/>
            <a:ext cx="1206500" cy="9271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149600" y="8509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INDEX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93800" y="8255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1AEBDC"/>
                </a:solidFill>
                <a:latin typeface="Gmarket Sans Bold"/>
              </a:rPr>
              <a:t>TITLE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911600" y="3898900"/>
            <a:ext cx="12509500" cy="193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3789"/>
              </a:lnSpc>
            </a:pPr>
            <a:r>
              <a:rPr lang="ko-KR" sz="10800" b="1" i="0" u="none" strike="noStrike" spc="-1300" dirty="0">
                <a:solidFill>
                  <a:srgbClr val="000000"/>
                </a:solidFill>
                <a:ea typeface="Elice DigitalBaeum OTF Bold"/>
              </a:rPr>
              <a:t>웹페이지</a:t>
            </a:r>
            <a:r>
              <a:rPr lang="en-US" sz="10800" b="0" i="0" u="none" strike="noStrike" spc="-1300" dirty="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0800" b="0" i="0" u="none" strike="noStrike" spc="-1300" dirty="0">
                <a:solidFill>
                  <a:srgbClr val="000000"/>
                </a:solidFill>
                <a:ea typeface="Elice DigitalBaeum OTF"/>
              </a:rPr>
              <a:t>설계기획서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937000" y="3365500"/>
            <a:ext cx="5143500" cy="901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3789"/>
              </a:lnSpc>
            </a:pPr>
            <a:r>
              <a:rPr lang="ko-KR" sz="5000" b="0" i="0" u="none" strike="noStrike" spc="-400">
                <a:solidFill>
                  <a:srgbClr val="1AEBDC"/>
                </a:solidFill>
                <a:ea typeface="Elice DigitalBaeum OTF"/>
              </a:rPr>
              <a:t>서비스</a:t>
            </a:r>
            <a:r>
              <a:rPr lang="en-US" sz="5000" b="0" i="0" u="none" strike="noStrike" spc="-400">
                <a:solidFill>
                  <a:srgbClr val="1AEBDC"/>
                </a:solidFill>
                <a:latin typeface="Elice DigitalBaeum OTF"/>
              </a:rPr>
              <a:t> </a:t>
            </a:r>
            <a:r>
              <a:rPr lang="ko-KR" sz="5000" b="0" i="0" u="none" strike="noStrike" spc="-400">
                <a:solidFill>
                  <a:srgbClr val="1AEBDC"/>
                </a:solidFill>
                <a:ea typeface="Elice DigitalBaeum OTF"/>
              </a:rPr>
              <a:t>배포</a:t>
            </a:r>
            <a:r>
              <a:rPr lang="ko-KR" sz="5000" b="0" i="0" u="none" strike="noStrike" spc="-400">
                <a:solidFill>
                  <a:srgbClr val="000000"/>
                </a:solidFill>
                <a:ea typeface="Elice DigitalBaeum OTF"/>
              </a:rPr>
              <a:t>를</a:t>
            </a:r>
            <a:r>
              <a:rPr lang="en-US" sz="5000" b="0" i="0" u="none" strike="noStrike" spc="-4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5000" b="0" i="0" u="none" strike="noStrike" spc="-400">
                <a:solidFill>
                  <a:srgbClr val="000000"/>
                </a:solidFill>
                <a:ea typeface="Elice DigitalBaeum OTF"/>
              </a:rPr>
              <a:t>위한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013200" y="5867400"/>
            <a:ext cx="75946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6910"/>
              </a:lnSpc>
            </a:pPr>
            <a:r>
              <a:rPr lang="en-US" sz="1000" b="0" i="0" u="none" strike="noStrike" spc="700">
                <a:solidFill>
                  <a:srgbClr val="000000"/>
                </a:solidFill>
                <a:latin typeface="Gmarket Sans Bold"/>
              </a:rPr>
              <a:t>WEBSITE DEVELOPMENT PROPOSAL 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969500" y="8953500"/>
            <a:ext cx="75946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200">
                <a:solidFill>
                  <a:srgbClr val="000000"/>
                </a:solidFill>
                <a:latin typeface="Gmarket Sans Bold"/>
              </a:rPr>
              <a:t>DESIGNER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Medium"/>
              </a:rPr>
              <a:t> : KimMir</a:t>
            </a:r>
            <a:r>
              <a:rPr lang="en-US" sz="1000" b="0" i="0" u="none" strike="noStrike" spc="400">
                <a:solidFill>
                  <a:srgbClr val="000000"/>
                </a:solidFill>
                <a:latin typeface="Gmarket Sans Medium"/>
              </a:rPr>
              <a:t>i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Medium"/>
              </a:rPr>
              <a:t>    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Bold"/>
              </a:rPr>
              <a:t>MAIL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Medium"/>
              </a:rPr>
              <a:t> : miri@miricanvas.co</a:t>
            </a:r>
            <a:r>
              <a:rPr lang="en-US" sz="1000" b="0" i="0" u="none" strike="noStrike" spc="400">
                <a:solidFill>
                  <a:srgbClr val="000000"/>
                </a:solidFill>
                <a:latin typeface="Gmarket Sans Medium"/>
              </a:rPr>
              <a:t>m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Medium"/>
              </a:rPr>
              <a:t>    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Bold"/>
              </a:rPr>
              <a:t>PHONE</a:t>
            </a:r>
            <a:r>
              <a:rPr lang="en-US" sz="1000" b="0" i="0" u="none" strike="noStrike" spc="200">
                <a:solidFill>
                  <a:srgbClr val="000000"/>
                </a:solidFill>
                <a:latin typeface="Gmarket Sans Medium"/>
              </a:rPr>
              <a:t> : 010-16XX-0X06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826000" y="850900"/>
            <a:ext cx="14097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048500" y="8382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004300" y="8382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960100" y="8382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915900" y="8255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05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871700" y="825500"/>
            <a:ext cx="8509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6910"/>
              </a:lnSpc>
            </a:pPr>
            <a:r>
              <a:rPr lang="en-US" sz="1000" b="0" i="0" u="none" strike="noStrike" spc="100">
                <a:solidFill>
                  <a:srgbClr val="000000"/>
                </a:solidFill>
                <a:latin typeface="Gmarket Sans Bold"/>
              </a:rPr>
              <a:t>PAGE 06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357600" y="9804400"/>
            <a:ext cx="1600200" cy="177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en-US" sz="1000" b="0" i="0" u="none" strike="noStrike" spc="200">
                <a:solidFill>
                  <a:srgbClr val="C2C2C2"/>
                </a:solidFill>
                <a:latin typeface="Gmarket Sans Bold"/>
              </a:rPr>
              <a:t>MIRI </a:t>
            </a:r>
            <a:r>
              <a:rPr lang="en-US" sz="1000" b="0" i="0" u="none" strike="noStrike" spc="200">
                <a:solidFill>
                  <a:srgbClr val="C2C2C2"/>
                </a:solidFill>
                <a:latin typeface="Gmarket Sans Medium"/>
              </a:rPr>
              <a:t>COMPANY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013200" y="6184900"/>
            <a:ext cx="7327900" cy="25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3789"/>
              </a:lnSpc>
            </a:pP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다양하게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활용하는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웹페이지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설계기획서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프레젠테이션에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대한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서브텍스트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 </a:t>
            </a:r>
            <a:r>
              <a:rPr lang="ko-KR" sz="1400" b="0" i="0" u="none" strike="noStrike">
                <a:solidFill>
                  <a:srgbClr val="000000">
                    <a:alpha val="63922"/>
                  </a:srgbClr>
                </a:solidFill>
                <a:ea typeface="Pretendard ExtraLight"/>
              </a:rPr>
              <a:t>영역입니다</a:t>
            </a:r>
            <a:r>
              <a:rPr lang="en-US" sz="1400" b="0" i="0" u="none" strike="noStrike">
                <a:solidFill>
                  <a:srgbClr val="000000">
                    <a:alpha val="63922"/>
                  </a:srgbClr>
                </a:solidFill>
                <a:latin typeface="Pretendard ExtraLight"/>
              </a:rPr>
              <a:t>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46863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26600" y="3860800"/>
            <a:ext cx="6807200" cy="787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13900" y="5626100"/>
            <a:ext cx="68072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1930400"/>
            <a:ext cx="145796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2839"/>
              </a:lnSpc>
            </a:pP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38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5000" y="3225800"/>
            <a:ext cx="4191000" cy="33655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905000" y="7200900"/>
            <a:ext cx="42418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947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05000" y="7759700"/>
            <a:ext cx="42291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8500" y="3225800"/>
            <a:ext cx="4191000" cy="33655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7048500" y="7200900"/>
            <a:ext cx="42418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947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48500" y="7759700"/>
            <a:ext cx="42291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2000" y="3225800"/>
            <a:ext cx="4191000" cy="33655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12192000" y="7200900"/>
            <a:ext cx="42418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947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세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192000" y="7759700"/>
            <a:ext cx="42291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41500" y="5372100"/>
            <a:ext cx="14541500" cy="419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2600" y="3962400"/>
            <a:ext cx="146304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06240"/>
              </a:lnSpc>
            </a:pPr>
            <a:r>
              <a:rPr lang="ko-KR" sz="6100" b="0" i="0" u="none" strike="noStrike" spc="-2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6100" b="0" i="0" u="none" strike="noStrike" spc="-2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6100" b="0" i="0" u="none" strike="noStrike" spc="-2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92300" y="4064000"/>
            <a:ext cx="5702300" cy="1003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09559"/>
              </a:lnSpc>
            </a:pPr>
            <a:r>
              <a:rPr lang="ko-KR" sz="53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5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53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05000" y="5359400"/>
            <a:ext cx="5613400" cy="762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2800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05000" y="1917700"/>
            <a:ext cx="56134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02919"/>
              </a:lnSpc>
            </a:pPr>
            <a:r>
              <a:rPr lang="en-US" sz="2100" b="0" i="0" u="none" strike="noStrike">
                <a:solidFill>
                  <a:srgbClr val="000000"/>
                </a:solidFill>
                <a:latin typeface="Elice DigitalBaeum OTF"/>
              </a:rPr>
              <a:t>01.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420100" y="1917700"/>
            <a:ext cx="8001000" cy="609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9479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29479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0100" y="3556000"/>
            <a:ext cx="7975600" cy="48260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8420100" y="3086100"/>
            <a:ext cx="5041900" cy="241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02919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항목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732000" y="3086100"/>
            <a:ext cx="1663700" cy="241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102919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단위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: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억원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054600" y="5651500"/>
            <a:ext cx="279400" cy="254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81600" y="5499100"/>
            <a:ext cx="7924800" cy="254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2954000" y="5626100"/>
            <a:ext cx="2794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>
            <a:alphaModFix amt="8000"/>
          </a:blip>
          <a:stretch>
            <a:fillRect/>
          </a:stretch>
        </p:blipFill>
        <p:spPr>
          <a:xfrm>
            <a:off x="8140700" y="1905000"/>
            <a:ext cx="2019300" cy="20193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8394700" y="2692400"/>
            <a:ext cx="1511300" cy="43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sz="2200" b="0" i="0" u="none" strike="noStrike" spc="-100">
                <a:solidFill>
                  <a:srgbClr val="000000"/>
                </a:solidFill>
                <a:latin typeface="Elice DigitalBaeum OTF"/>
              </a:rPr>
              <a:t>A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81600" y="4305300"/>
            <a:ext cx="7924800" cy="7620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5537200" y="4495800"/>
            <a:ext cx="72136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핵심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내용을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전달할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있도록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간결하게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FFFFFF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FFFFFF"/>
                </a:solidFill>
                <a:ea typeface="Elice DigitalBaeum OTF"/>
              </a:rPr>
              <a:t>좋아요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11">
            <a:alphaModFix amt="8000"/>
          </a:blip>
          <a:stretch>
            <a:fillRect/>
          </a:stretch>
        </p:blipFill>
        <p:spPr>
          <a:xfrm>
            <a:off x="1905000" y="6121400"/>
            <a:ext cx="6769100" cy="22606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2247900" y="6477000"/>
            <a:ext cx="60706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39440"/>
              </a:lnSpc>
            </a:pPr>
            <a:r>
              <a:rPr lang="ko-KR" sz="27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60600" y="7239000"/>
            <a:ext cx="60452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ctr">
              <a:lnSpc>
                <a:spcPct val="139440"/>
              </a:lnSpc>
            </a:pP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11">
            <a:alphaModFix amt="8000"/>
          </a:blip>
          <a:stretch>
            <a:fillRect/>
          </a:stretch>
        </p:blipFill>
        <p:spPr>
          <a:xfrm>
            <a:off x="9613900" y="6121400"/>
            <a:ext cx="6756400" cy="22606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9969500" y="6477000"/>
            <a:ext cx="60706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39440"/>
              </a:lnSpc>
            </a:pPr>
            <a:r>
              <a:rPr lang="ko-KR" sz="27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982200" y="7239000"/>
            <a:ext cx="60452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ctr">
              <a:lnSpc>
                <a:spcPct val="139440"/>
              </a:lnSpc>
            </a:pP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1930400"/>
            <a:ext cx="145923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0955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1980000">
            <a:off x="10198100" y="5080000"/>
            <a:ext cx="1663700" cy="254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8000" y="5930900"/>
            <a:ext cx="11303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-2280000">
            <a:off x="5461000" y="6845300"/>
            <a:ext cx="1778000" cy="254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-1680000">
            <a:off x="14960600" y="3606800"/>
            <a:ext cx="1168400" cy="889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1700" y="7785100"/>
            <a:ext cx="1130300" cy="254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01600" y="4267200"/>
            <a:ext cx="1130300" cy="254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879600" y="5384800"/>
            <a:ext cx="1930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92300" y="59055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2235200" y="7188200"/>
            <a:ext cx="1206500" cy="12065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41600" y="7594600"/>
            <a:ext cx="406400" cy="4064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4572000" y="7188200"/>
            <a:ext cx="1206500" cy="1206500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78400" y="7594600"/>
            <a:ext cx="406400" cy="406400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4216400" y="5384800"/>
            <a:ext cx="1930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229100" y="59055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6921500" y="5334000"/>
            <a:ext cx="1206500" cy="12065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66000" y="5740400"/>
            <a:ext cx="406400" cy="4064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6553200" y="3530600"/>
            <a:ext cx="1930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565900" y="40513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9258300" y="5334000"/>
            <a:ext cx="1206500" cy="1206500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664700" y="5740400"/>
            <a:ext cx="406400" cy="406400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8902700" y="6858000"/>
            <a:ext cx="1930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902700" y="73787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11595100" y="3683000"/>
            <a:ext cx="1206500" cy="1206500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001500" y="4089400"/>
            <a:ext cx="406400" cy="406400"/>
          </a:xfrm>
          <a:prstGeom prst="rect">
            <a:avLst/>
          </a:prstGeom>
        </p:spPr>
      </p:pic>
      <p:sp>
        <p:nvSpPr>
          <p:cNvPr id="39" name="TextBox 39"/>
          <p:cNvSpPr txBox="1"/>
          <p:nvPr/>
        </p:nvSpPr>
        <p:spPr>
          <a:xfrm>
            <a:off x="11239500" y="5232400"/>
            <a:ext cx="1930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239500" y="57404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pic>
        <p:nvPicPr>
          <p:cNvPr id="41" name="Picture 41"/>
          <p:cNvPicPr>
            <a:picLocks noChangeAspect="1"/>
          </p:cNvPicPr>
          <p:nvPr/>
        </p:nvPicPr>
        <p:blipFill>
          <a:blip r:embed="rId12">
            <a:alphaModFix amt="8000"/>
          </a:blip>
          <a:stretch>
            <a:fillRect/>
          </a:stretch>
        </p:blipFill>
        <p:spPr>
          <a:xfrm>
            <a:off x="13931900" y="3683000"/>
            <a:ext cx="1206500" cy="1206500"/>
          </a:xfrm>
          <a:prstGeom prst="rect">
            <a:avLst/>
          </a:prstGeom>
        </p:spPr>
      </p:pic>
      <p:pic>
        <p:nvPicPr>
          <p:cNvPr id="42" name="Picture 4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338300" y="4089400"/>
            <a:ext cx="406400" cy="406400"/>
          </a:xfrm>
          <a:prstGeom prst="rect">
            <a:avLst/>
          </a:prstGeom>
        </p:spPr>
      </p:pic>
      <p:sp>
        <p:nvSpPr>
          <p:cNvPr id="43" name="TextBox 43"/>
          <p:cNvSpPr txBox="1"/>
          <p:nvPr/>
        </p:nvSpPr>
        <p:spPr>
          <a:xfrm>
            <a:off x="13576300" y="5245100"/>
            <a:ext cx="19304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283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3589000" y="5676900"/>
            <a:ext cx="19177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5000" y="3225800"/>
            <a:ext cx="3162300" cy="33020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6900" y="3225800"/>
            <a:ext cx="3162300" cy="33020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800" y="3225800"/>
            <a:ext cx="3162300" cy="33020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20700" y="3225800"/>
            <a:ext cx="3162300" cy="33020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905000" y="1930400"/>
            <a:ext cx="145796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2839"/>
              </a:lnSpc>
            </a:pP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38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05000" y="7023100"/>
            <a:ext cx="32131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05000" y="7543800"/>
            <a:ext cx="32004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676900" y="7023100"/>
            <a:ext cx="32131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676900" y="7543800"/>
            <a:ext cx="32004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48800" y="7023100"/>
            <a:ext cx="32131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세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448800" y="7543800"/>
            <a:ext cx="32004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220700" y="7023100"/>
            <a:ext cx="32131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네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220700" y="7543800"/>
            <a:ext cx="32004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1917700" y="3378200"/>
            <a:ext cx="14478000" cy="127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1917700" y="8369300"/>
            <a:ext cx="14478000" cy="127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1917700" y="6946900"/>
            <a:ext cx="14478000" cy="127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1917700" y="5511800"/>
            <a:ext cx="14478000" cy="127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1917700" y="4076700"/>
            <a:ext cx="14478000" cy="127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 rot="5400000">
            <a:off x="-571500" y="5880100"/>
            <a:ext cx="49911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 rot="5400000">
            <a:off x="1600200" y="5854700"/>
            <a:ext cx="4991100" cy="127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 rot="5400000">
            <a:off x="9118600" y="5854700"/>
            <a:ext cx="4991100" cy="127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 rot="5400000">
            <a:off x="13906500" y="5880100"/>
            <a:ext cx="4991100" cy="127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2159000" y="3568700"/>
            <a:ext cx="1752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구분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330700" y="3568700"/>
            <a:ext cx="70993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세부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내용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849100" y="3568700"/>
            <a:ext cx="4368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비고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59000" y="4305300"/>
            <a:ext cx="17526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항목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159000" y="5740400"/>
            <a:ext cx="17526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항목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1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159000" y="7162800"/>
            <a:ext cx="17526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항목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330700" y="4305300"/>
            <a:ext cx="70993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849100" y="4305300"/>
            <a:ext cx="43688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추가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정보나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참고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여기에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입력하세요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330700" y="5740400"/>
            <a:ext cx="70993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330700" y="7162800"/>
            <a:ext cx="70993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849100" y="5740400"/>
            <a:ext cx="43688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추가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정보나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참고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여기에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입력하세요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849100" y="7162800"/>
            <a:ext cx="4368800" cy="29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추가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정보나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참고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여기에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입력하세요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575800" y="2171700"/>
            <a:ext cx="68072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추가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정보나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참고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여기에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입력하세요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905000" y="18796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41500" y="1930400"/>
            <a:ext cx="145923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5400000">
            <a:off x="5156200" y="6032500"/>
            <a:ext cx="2882900" cy="254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6286500" y="4597400"/>
            <a:ext cx="3048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6286500" y="7467600"/>
            <a:ext cx="317500" cy="254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6286500" y="6032500"/>
            <a:ext cx="304800" cy="254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905000" y="3708400"/>
            <a:ext cx="4165600" cy="14732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133600" y="3911600"/>
            <a:ext cx="37592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133600" y="4406900"/>
            <a:ext cx="37465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905000" y="5308600"/>
            <a:ext cx="4165600" cy="14732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2133600" y="5524500"/>
            <a:ext cx="37592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133600" y="6019800"/>
            <a:ext cx="37465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905000" y="6908800"/>
            <a:ext cx="4165600" cy="14732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2133600" y="7124700"/>
            <a:ext cx="37592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세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133600" y="7620000"/>
            <a:ext cx="37465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-10800000">
            <a:off x="11684000" y="4597400"/>
            <a:ext cx="304800" cy="254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5400000">
            <a:off x="10248900" y="6032500"/>
            <a:ext cx="2882900" cy="254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-10800000">
            <a:off x="11684000" y="7467600"/>
            <a:ext cx="317500" cy="25400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2217400" y="3708400"/>
            <a:ext cx="4165600" cy="1473200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12446000" y="3911600"/>
            <a:ext cx="37592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네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446000" y="4406900"/>
            <a:ext cx="37465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2217400" y="6908800"/>
            <a:ext cx="4165600" cy="1473200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12446000" y="7124700"/>
            <a:ext cx="37592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다섯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2446000" y="7620000"/>
            <a:ext cx="37465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97700" y="3898900"/>
            <a:ext cx="4292600" cy="4292600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-10800000">
            <a:off x="7353300" y="7239000"/>
            <a:ext cx="3581400" cy="939800"/>
          </a:xfrm>
          <a:prstGeom prst="rect">
            <a:avLst/>
          </a:prstGeom>
        </p:spPr>
      </p:pic>
      <p:sp>
        <p:nvSpPr>
          <p:cNvPr id="39" name="TextBox 39"/>
          <p:cNvSpPr txBox="1"/>
          <p:nvPr/>
        </p:nvSpPr>
        <p:spPr>
          <a:xfrm>
            <a:off x="8166100" y="7480300"/>
            <a:ext cx="19558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9479"/>
              </a:lnSpc>
            </a:pPr>
            <a:r>
              <a:rPr lang="ko-KR" sz="1700" b="0" i="0" u="none" strike="noStrike">
                <a:solidFill>
                  <a:srgbClr val="FFFFFF"/>
                </a:solidFill>
                <a:ea typeface="Elice DigitalBaeum OTF"/>
              </a:rPr>
              <a:t>키워드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5321300"/>
            <a:ext cx="56261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9479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메시지는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짧고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간결할수록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효과적으로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전달돼요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  <a:p>
            <a:pPr lvl="0" algn="l">
              <a:lnSpc>
                <a:spcPct val="129479"/>
              </a:lnSpc>
            </a:pP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2-3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줄로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읽을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900" b="0" i="0" u="none" strike="noStrike">
                <a:solidFill>
                  <a:srgbClr val="000000"/>
                </a:solidFill>
                <a:ea typeface="Elice DigitalBaeum OTF"/>
              </a:rPr>
              <a:t>있어요</a:t>
            </a:r>
            <a:r>
              <a:rPr lang="en-US" sz="1900" b="0" i="0" u="none" strike="noStrike">
                <a:solidFill>
                  <a:srgbClr val="000000"/>
                </a:solidFill>
                <a:latin typeface="Elice DigitalBaeum OTF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05000" y="4254500"/>
            <a:ext cx="56896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10718800" y="3530600"/>
            <a:ext cx="3390900" cy="32131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1125200" y="4711700"/>
            <a:ext cx="2552700" cy="4318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39440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키워드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137900" y="5334000"/>
            <a:ext cx="25400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간략한</a:t>
            </a:r>
            <a:r>
              <a:rPr lang="en-US" sz="15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</a:p>
          <a:p>
            <a:pPr lvl="0" algn="ctr">
              <a:lnSpc>
                <a:spcPct val="139440"/>
              </a:lnSpc>
            </a:pPr>
            <a:r>
              <a:rPr lang="ko-KR" sz="1500" b="0" i="0" u="none" strike="noStrike">
                <a:solidFill>
                  <a:srgbClr val="000000"/>
                </a:solidFill>
                <a:ea typeface="Elice DigitalBaeum OTF"/>
              </a:rPr>
              <a:t>입력해주세요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394700" y="4419600"/>
            <a:ext cx="19431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키워드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394700" y="4889500"/>
            <a:ext cx="19431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56700" y="7073900"/>
            <a:ext cx="19431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키워드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156700" y="7543800"/>
            <a:ext cx="19431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430000" y="1879600"/>
            <a:ext cx="19431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키워드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442700" y="2362200"/>
            <a:ext cx="19431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478000" y="4419600"/>
            <a:ext cx="19431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키워드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5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478000" y="4889500"/>
            <a:ext cx="19431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716000" y="7073900"/>
            <a:ext cx="1943100" cy="317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09559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키워드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16000" y="7543800"/>
            <a:ext cx="19431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46990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목차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26600" y="25146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주세요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26600" y="18923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첫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26600" y="43688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주세요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13900" y="37338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두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26600" y="62103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주세요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13900" y="55880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세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13900" y="80518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Gmarket Sans Bold"/>
              </a:rPr>
              <a:t>주세요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13900" y="74168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네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46863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26600" y="4737100"/>
            <a:ext cx="68072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8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5000" y="3225800"/>
            <a:ext cx="14478000" cy="33655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905000" y="1930400"/>
            <a:ext cx="145796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2839"/>
              </a:lnSpc>
            </a:pP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38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05000" y="7150100"/>
            <a:ext cx="6819900" cy="4318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첫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05000" y="7759700"/>
            <a:ext cx="67945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26600" y="7150100"/>
            <a:ext cx="6819900" cy="4318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9479"/>
              </a:lnSpc>
            </a:pP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두</a:t>
            </a:r>
            <a:r>
              <a:rPr lang="en-US" sz="2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2200" b="0" i="0" u="none" strike="noStrike" spc="-100">
                <a:solidFill>
                  <a:srgbClr val="000000"/>
                </a:solidFill>
                <a:ea typeface="Gmarket Sans Bold"/>
              </a:rPr>
              <a:t>번째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26600" y="7759700"/>
            <a:ext cx="67945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1930400"/>
            <a:ext cx="145796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2839"/>
              </a:lnSpc>
            </a:pP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38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38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518400" y="4953000"/>
            <a:ext cx="787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1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5003800"/>
            <a:ext cx="152400" cy="1524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7518400" y="5321300"/>
            <a:ext cx="787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2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5372100"/>
            <a:ext cx="152400" cy="1524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7518400" y="6032500"/>
            <a:ext cx="787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4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6083300"/>
            <a:ext cx="152400" cy="1524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7518400" y="5676900"/>
            <a:ext cx="787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3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5727700"/>
            <a:ext cx="152400" cy="1524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7518400" y="6388100"/>
            <a:ext cx="7874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5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6451600"/>
            <a:ext cx="152400" cy="1524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2300" y="3225800"/>
            <a:ext cx="5156200" cy="51562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2476500" y="4559300"/>
            <a:ext cx="800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en-US" sz="1700" b="0" i="0" u="none" strike="noStrike">
                <a:solidFill>
                  <a:srgbClr val="FFFFFF"/>
                </a:solidFill>
                <a:latin typeface="Gmarket Sans Bold"/>
              </a:rPr>
              <a:t>25%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501900" y="6692900"/>
            <a:ext cx="800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en-US" sz="1700" b="0" i="0" u="none" strike="noStrike">
                <a:solidFill>
                  <a:srgbClr val="FFFFFF"/>
                </a:solidFill>
                <a:latin typeface="Gmarket Sans Bold"/>
              </a:rPr>
              <a:t>15%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467100" y="7391400"/>
            <a:ext cx="800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en-US" sz="1700" b="0" i="0" u="none" strike="noStrike">
                <a:solidFill>
                  <a:srgbClr val="FFFFFF"/>
                </a:solidFill>
                <a:latin typeface="Gmarket Sans Bold"/>
              </a:rPr>
              <a:t>10%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537200" y="6718300"/>
            <a:ext cx="800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30%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168900" y="4127500"/>
            <a:ext cx="800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en-US" sz="1700" b="0" i="0" u="none" strike="noStrike">
                <a:solidFill>
                  <a:srgbClr val="000000"/>
                </a:solidFill>
                <a:latin typeface="Gmarket Sans Bold"/>
              </a:rPr>
              <a:t>20%</a:t>
            </a:r>
          </a:p>
        </p:txBody>
      </p:sp>
      <p:pic>
        <p:nvPicPr>
          <p:cNvPr id="31" name="Pictur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51200" y="4584700"/>
            <a:ext cx="2374900" cy="2374900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3517900" y="5461000"/>
            <a:ext cx="190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FFFFFF"/>
                </a:solidFill>
                <a:ea typeface="Elice DigitalBaeum OTF"/>
              </a:rPr>
              <a:t>키워드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530600" y="5956300"/>
            <a:ext cx="18796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sz="1200" b="0" i="0" u="none" strike="noStrike">
                <a:solidFill>
                  <a:srgbClr val="FFFFFF"/>
                </a:solidFill>
                <a:latin typeface="Gmarket Sans Bold"/>
              </a:rPr>
              <a:t>20NN. 00. 00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690100" y="3365500"/>
            <a:ext cx="3086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2047"/>
              </a:lnSpc>
            </a:pPr>
            <a:r>
              <a:rPr lang="ko-KR" sz="1800" b="0" i="0" u="none" strike="noStrike" spc="-100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800" b="0" i="0" u="none" strike="noStrike" spc="-100">
                <a:solidFill>
                  <a:srgbClr val="000000"/>
                </a:solidFill>
                <a:latin typeface="Gmarket Sans Bold"/>
              </a:rPr>
              <a:t> 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690100" y="3886200"/>
            <a:ext cx="30734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167"/>
              </a:lnSpc>
            </a:pP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24167"/>
              </a:lnSpc>
            </a:pP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347700" y="3365500"/>
            <a:ext cx="3086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2047"/>
              </a:lnSpc>
            </a:pPr>
            <a:r>
              <a:rPr lang="ko-KR" sz="1800" b="0" i="0" u="none" strike="noStrike" spc="-100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800" b="0" i="0" u="none" strike="noStrike" spc="-100">
                <a:solidFill>
                  <a:srgbClr val="000000"/>
                </a:solidFill>
                <a:latin typeface="Gmarket Sans Bold"/>
              </a:rPr>
              <a:t> 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347700" y="3886200"/>
            <a:ext cx="30734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167"/>
              </a:lnSpc>
            </a:pP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24167"/>
              </a:lnSpc>
            </a:pP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690100" y="5219700"/>
            <a:ext cx="3086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2047"/>
              </a:lnSpc>
            </a:pPr>
            <a:r>
              <a:rPr lang="ko-KR" sz="1800" b="0" i="0" u="none" strike="noStrike" spc="-100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800" b="0" i="0" u="none" strike="noStrike" spc="-100">
                <a:solidFill>
                  <a:srgbClr val="000000"/>
                </a:solidFill>
                <a:latin typeface="Gmarket Sans Bold"/>
              </a:rPr>
              <a:t> 3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690100" y="5753100"/>
            <a:ext cx="30734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167"/>
              </a:lnSpc>
            </a:pP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24167"/>
              </a:lnSpc>
            </a:pP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690100" y="7073900"/>
            <a:ext cx="3086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2047"/>
              </a:lnSpc>
            </a:pPr>
            <a:r>
              <a:rPr lang="ko-KR" sz="1800" b="0" i="0" u="none" strike="noStrike" spc="-100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800" b="0" i="0" u="none" strike="noStrike" spc="-100">
                <a:solidFill>
                  <a:srgbClr val="000000"/>
                </a:solidFill>
                <a:latin typeface="Gmarket Sans Bold"/>
              </a:rPr>
              <a:t> 5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690100" y="7607300"/>
            <a:ext cx="30734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167"/>
              </a:lnSpc>
            </a:pP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24167"/>
              </a:lnSpc>
            </a:pP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347700" y="5219700"/>
            <a:ext cx="3086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2047"/>
              </a:lnSpc>
            </a:pPr>
            <a:r>
              <a:rPr lang="ko-KR" sz="1800" b="0" i="0" u="none" strike="noStrike" spc="-100">
                <a:solidFill>
                  <a:srgbClr val="000000"/>
                </a:solidFill>
                <a:ea typeface="Gmarket Sans Bold"/>
              </a:rPr>
              <a:t>키워드</a:t>
            </a:r>
            <a:r>
              <a:rPr lang="en-US" sz="1800" b="0" i="0" u="none" strike="noStrike" spc="-100">
                <a:solidFill>
                  <a:srgbClr val="000000"/>
                </a:solidFill>
                <a:latin typeface="Gmarket Sans Bold"/>
              </a:rPr>
              <a:t> 4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347700" y="5753100"/>
            <a:ext cx="30734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167"/>
              </a:lnSpc>
            </a:pP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24167"/>
              </a:lnSpc>
            </a:pP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 spc="-100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 spc="-100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41500" y="1930400"/>
            <a:ext cx="145923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09400" y="3708400"/>
            <a:ext cx="4673600" cy="46736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10800000">
            <a:off x="12090400" y="7353300"/>
            <a:ext cx="3898900" cy="1028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979400" y="7607300"/>
            <a:ext cx="21209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9479"/>
              </a:lnSpc>
            </a:pPr>
            <a:r>
              <a:rPr lang="ko-KR" sz="1800" b="0" i="0" u="none" strike="noStrike">
                <a:solidFill>
                  <a:srgbClr val="FFFFFF"/>
                </a:solidFill>
                <a:ea typeface="Gmarket Sans Bold"/>
              </a:rPr>
              <a:t>키워드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9">
            <a:alphaModFix amt="8000"/>
          </a:blip>
          <a:stretch>
            <a:fillRect/>
          </a:stretch>
        </p:blipFill>
        <p:spPr>
          <a:xfrm>
            <a:off x="1905000" y="3708400"/>
            <a:ext cx="8724900" cy="20447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286000" y="4051300"/>
            <a:ext cx="8026400" cy="4318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86000" y="4737100"/>
            <a:ext cx="80010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11010900" y="4724400"/>
            <a:ext cx="304800" cy="254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-5400000">
            <a:off x="9867900" y="6159500"/>
            <a:ext cx="2882900" cy="254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>
            <a:off x="10998200" y="7594600"/>
            <a:ext cx="317500" cy="254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9">
            <a:alphaModFix amt="8000"/>
          </a:blip>
          <a:stretch>
            <a:fillRect/>
          </a:stretch>
        </p:blipFill>
        <p:spPr>
          <a:xfrm>
            <a:off x="1905000" y="6337300"/>
            <a:ext cx="8724900" cy="20447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2286000" y="6692900"/>
            <a:ext cx="8026400" cy="4318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286000" y="7378700"/>
            <a:ext cx="80010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4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4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41500" y="1930400"/>
            <a:ext cx="14592300" cy="850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283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46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6299200" y="4597400"/>
            <a:ext cx="304800" cy="254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5400000">
            <a:off x="5156200" y="6032500"/>
            <a:ext cx="28829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6286500" y="7467600"/>
            <a:ext cx="317500" cy="254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905000" y="3708400"/>
            <a:ext cx="4165600" cy="19431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286000" y="4114800"/>
            <a:ext cx="3454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86000" y="4660900"/>
            <a:ext cx="34417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905000" y="6438900"/>
            <a:ext cx="4165600" cy="19431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2286000" y="6858000"/>
            <a:ext cx="3454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86000" y="7391400"/>
            <a:ext cx="34417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-10800000">
            <a:off x="11684000" y="4597400"/>
            <a:ext cx="304800" cy="254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5400000">
            <a:off x="10248900" y="6032500"/>
            <a:ext cx="2882900" cy="25400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-10800000">
            <a:off x="11684000" y="7467600"/>
            <a:ext cx="317500" cy="25400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2217400" y="3708400"/>
            <a:ext cx="4165600" cy="1943100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12598400" y="4114800"/>
            <a:ext cx="3454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세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598400" y="4660900"/>
            <a:ext cx="34417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pic>
        <p:nvPicPr>
          <p:cNvPr id="30" name="Picture 30"/>
          <p:cNvPicPr>
            <a:picLocks noChangeAspect="1"/>
          </p:cNvPicPr>
          <p:nvPr/>
        </p:nvPicPr>
        <p:blipFill>
          <a:blip r:embed="rId10">
            <a:alphaModFix amt="8000"/>
          </a:blip>
          <a:stretch>
            <a:fillRect/>
          </a:stretch>
        </p:blipFill>
        <p:spPr>
          <a:xfrm>
            <a:off x="12217400" y="6438900"/>
            <a:ext cx="4165600" cy="1943100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12598400" y="6858000"/>
            <a:ext cx="3454400" cy="355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네</a:t>
            </a:r>
            <a:r>
              <a:rPr lang="en-US" sz="20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0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598400" y="7391400"/>
            <a:ext cx="3441700" cy="546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메시지는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짧고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간결할수록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효과적으로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전달돼요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  <a:p>
            <a:pPr lvl="0" algn="l">
              <a:lnSpc>
                <a:spcPct val="139440"/>
              </a:lnSpc>
            </a:pP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2-3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줄로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작성하면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쉽게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읽을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수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Gmarket Sans Bold"/>
              </a:rPr>
              <a:t>있어요</a:t>
            </a:r>
            <a:r>
              <a:rPr lang="en-US" sz="1300" b="0" i="0" u="none" strike="noStrike">
                <a:solidFill>
                  <a:srgbClr val="000000"/>
                </a:solidFill>
                <a:latin typeface="Gmarket Sans Bold"/>
              </a:rPr>
              <a:t>.</a:t>
            </a: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97700" y="3898900"/>
            <a:ext cx="4292600" cy="4292600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-10800000">
            <a:off x="7353300" y="7239000"/>
            <a:ext cx="3581400" cy="939800"/>
          </a:xfrm>
          <a:prstGeom prst="rect">
            <a:avLst/>
          </a:prstGeom>
        </p:spPr>
      </p:pic>
      <p:sp>
        <p:nvSpPr>
          <p:cNvPr id="35" name="TextBox 35"/>
          <p:cNvSpPr txBox="1"/>
          <p:nvPr/>
        </p:nvSpPr>
        <p:spPr>
          <a:xfrm>
            <a:off x="8166100" y="7480300"/>
            <a:ext cx="19558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9479"/>
              </a:lnSpc>
            </a:pPr>
            <a:r>
              <a:rPr lang="ko-KR" sz="1700" b="0" i="0" u="none" strike="noStrike" dirty="0">
                <a:solidFill>
                  <a:srgbClr val="FFFFFF"/>
                </a:solidFill>
                <a:ea typeface="Elice DigitalBaeum OTF"/>
              </a:rPr>
              <a:t>키워드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879600" y="5372100"/>
            <a:ext cx="14541500" cy="419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핵심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내용을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쉽게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전달할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수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있도록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간결하게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작성하면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좋아요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28800" y="3962400"/>
            <a:ext cx="146304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6240"/>
              </a:lnSpc>
            </a:pPr>
            <a:r>
              <a:rPr lang="ko-KR" sz="6100" b="0" i="0" u="none" strike="noStrike" spc="-200">
                <a:solidFill>
                  <a:srgbClr val="000000"/>
                </a:solidFill>
                <a:ea typeface="Elice DigitalBaeum OTF"/>
              </a:rPr>
              <a:t>페이지</a:t>
            </a:r>
            <a:r>
              <a:rPr lang="en-US" sz="6100" b="0" i="0" u="none" strike="noStrike" spc="-2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6100" b="0" i="0" u="none" strike="noStrike" spc="-200">
                <a:solidFill>
                  <a:srgbClr val="000000"/>
                </a:solidFill>
                <a:ea typeface="Elice DigitalBaeum OTF"/>
              </a:rPr>
              <a:t>제목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8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71500"/>
            <a:ext cx="1905000" cy="1143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558800"/>
            <a:ext cx="1905000" cy="1143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0" y="558800"/>
            <a:ext cx="1905000" cy="1143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558800"/>
            <a:ext cx="1905000" cy="1143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0" y="558800"/>
            <a:ext cx="1905000" cy="1143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0" y="558800"/>
            <a:ext cx="1905000" cy="1143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0" y="571500"/>
            <a:ext cx="1905000" cy="11430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905000" cy="1143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1244600"/>
            <a:ext cx="16954500" cy="8280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70300" y="9791700"/>
            <a:ext cx="177800" cy="177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3300" y="9791700"/>
            <a:ext cx="177800" cy="177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9004300"/>
            <a:ext cx="90932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905000" y="46990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4600" b="0" i="0" u="none" strike="noStrike" spc="-100">
                <a:solidFill>
                  <a:srgbClr val="000000"/>
                </a:solidFill>
                <a:ea typeface="Elice DigitalBaeum OTF"/>
              </a:rPr>
              <a:t>목차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26600" y="34417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주세요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26600" y="28321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첫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26600" y="52832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주세요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13900" y="46736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두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26600" y="7124700"/>
            <a:ext cx="68072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프로젝트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개요와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목표를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작성해</a:t>
            </a:r>
            <a:r>
              <a:rPr lang="en-US" sz="1700" b="0" i="0" u="none" strike="noStrike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1700" b="0" i="0" u="none" strike="noStrike">
                <a:solidFill>
                  <a:srgbClr val="000000"/>
                </a:solidFill>
                <a:ea typeface="Elice DigitalBaeum OTF"/>
              </a:rPr>
              <a:t>주세요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13900" y="6515100"/>
            <a:ext cx="68199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세</a:t>
            </a:r>
            <a:r>
              <a:rPr lang="en-US" sz="2300" b="0" i="0" u="none" strike="noStrike" spc="-100">
                <a:solidFill>
                  <a:srgbClr val="000000"/>
                </a:solidFill>
                <a:latin typeface="Elice DigitalBaeum OTF"/>
              </a:rPr>
              <a:t> </a:t>
            </a:r>
            <a:r>
              <a:rPr lang="ko-KR" sz="2300" b="0" i="0" u="none" strike="noStrike" spc="-100">
                <a:solidFill>
                  <a:srgbClr val="000000"/>
                </a:solidFill>
                <a:ea typeface="Elice DigitalBaeum OTF"/>
              </a:rPr>
              <a:t>번째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934</Words>
  <Application>Microsoft Office PowerPoint</Application>
  <PresentationFormat>사용자 지정</PresentationFormat>
  <Paragraphs>200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Elice DigitalBaeum OTF</vt:lpstr>
      <vt:lpstr>Arial</vt:lpstr>
      <vt:lpstr>Gmarket Sans Medium</vt:lpstr>
      <vt:lpstr>Gmarket Sans Bold</vt:lpstr>
      <vt:lpstr>Pretendard ExtraLight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FullName</cp:lastModifiedBy>
  <cp:revision>1</cp:revision>
  <dcterms:created xsi:type="dcterms:W3CDTF">2006-08-16T00:00:00Z</dcterms:created>
  <dcterms:modified xsi:type="dcterms:W3CDTF">2025-07-04T08:25:49Z</dcterms:modified>
</cp:coreProperties>
</file>

<file path=docProps/thumbnail.jpeg>
</file>